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Inter"/>
      <p:regular r:id="rId15"/>
      <p:bold r:id="rId16"/>
      <p:italic r:id="rId17"/>
      <p:boldItalic r:id="rId18"/>
    </p:embeddedFont>
    <p:embeddedFont>
      <p:font typeface="Petrona Thin"/>
      <p:regular r:id="rId19"/>
      <p:bold r:id="rId20"/>
      <p:italic r:id="rId21"/>
      <p:boldItalic r:id="rId22"/>
    </p:embeddedFont>
    <p:embeddedFont>
      <p:font typeface="Petrona Light"/>
      <p:regular r:id="rId23"/>
      <p:bold r:id="rId24"/>
      <p:italic r:id="rId25"/>
      <p:boldItalic r:id="rId26"/>
    </p:embeddedFont>
    <p:embeddedFont>
      <p:font typeface="Petrona ExtraBold"/>
      <p:bold r:id="rId27"/>
      <p:boldItalic r:id="rId28"/>
    </p:embeddedFont>
    <p:embeddedFont>
      <p:font typeface="Petrona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ijapqUM0wkorRFWLayHVr3jj4W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etronaThin-bold.fntdata"/><Relationship Id="rId22" Type="http://schemas.openxmlformats.org/officeDocument/2006/relationships/font" Target="fonts/PetronaThin-boldItalic.fntdata"/><Relationship Id="rId21" Type="http://schemas.openxmlformats.org/officeDocument/2006/relationships/font" Target="fonts/PetronaThin-italic.fntdata"/><Relationship Id="rId24" Type="http://schemas.openxmlformats.org/officeDocument/2006/relationships/font" Target="fonts/PetronaLight-bold.fntdata"/><Relationship Id="rId23" Type="http://schemas.openxmlformats.org/officeDocument/2006/relationships/font" Target="fonts/Petrona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etronaLight-boldItalic.fntdata"/><Relationship Id="rId25" Type="http://schemas.openxmlformats.org/officeDocument/2006/relationships/font" Target="fonts/PetronaLight-italic.fntdata"/><Relationship Id="rId28" Type="http://schemas.openxmlformats.org/officeDocument/2006/relationships/font" Target="fonts/PetronaExtraBold-boldItalic.fntdata"/><Relationship Id="rId27" Type="http://schemas.openxmlformats.org/officeDocument/2006/relationships/font" Target="fonts/PetronaExtra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etron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Petrona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Inter-regular.fntdata"/><Relationship Id="rId14" Type="http://schemas.openxmlformats.org/officeDocument/2006/relationships/slide" Target="slides/slide10.xml"/><Relationship Id="rId17" Type="http://schemas.openxmlformats.org/officeDocument/2006/relationships/font" Target="fonts/Inter-italic.fntdata"/><Relationship Id="rId16" Type="http://schemas.openxmlformats.org/officeDocument/2006/relationships/font" Target="fonts/Inter-bold.fntdata"/><Relationship Id="rId19" Type="http://schemas.openxmlformats.org/officeDocument/2006/relationships/font" Target="fonts/PetronaThin-regular.fntdata"/><Relationship Id="rId18" Type="http://schemas.openxmlformats.org/officeDocument/2006/relationships/font" Target="fonts/Inter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xame.com/economia/reforma-tributaria-apenas-95-das-empresas-se-dizem-prontas-para-mudancas-diz-estudo/?utm_source=chatgpt.com" TargetMode="External"/><Relationship Id="rId3" Type="http://schemas.openxmlformats.org/officeDocument/2006/relationships/hyperlink" Target="https://www.contabeis.com.br/noticias/61992/tecnologia-76-das-empresas-apontam-que-processos-fiscais-ficaram-mais-eficientes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https://exame.com/economia/reforma-tributaria-apenas-95-das-empresas-se-dizem-prontas-para-mudancas-diz-estudo/?utm_source=chatgpt.com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3"/>
              </a:rPr>
              <a:t>https://www.contabeis.com.br/noticias/61992/tecnologia-76-das-empresas-apontam-que-processos-fiscais-ficaram-mais-eficientes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9" name="Google Shape;109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Google Shape;208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1" Type="http://schemas.openxmlformats.org/officeDocument/2006/relationships/image" Target="../media/image19.png"/><Relationship Id="rId10" Type="http://schemas.openxmlformats.org/officeDocument/2006/relationships/image" Target="../media/image3.png"/><Relationship Id="rId9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793790" y="2610803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Extrator AutonoMeta</a:t>
            </a:r>
            <a:endParaRPr b="0" i="0" sz="4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793790" y="3445788"/>
            <a:ext cx="7556421" cy="744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Otimizando a gestão de impostos no Brasil com IA.</a:t>
            </a:r>
            <a:endParaRPr b="1" sz="2300">
              <a:solidFill>
                <a:srgbClr val="FF8AAF"/>
              </a:solidFill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300"/>
              <a:buFont typeface="Petrona"/>
              <a:buNone/>
            </a:pPr>
            <a:r>
              <a:t/>
            </a:r>
            <a:endParaRPr b="1" sz="2300">
              <a:solidFill>
                <a:srgbClr val="FF8AAF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793790" y="4530090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Esta nova ferramenta, criada com inteligência artificial, analisa documentos de impostos de forma automática, rápida e muito precisa.</a:t>
            </a:r>
            <a:endParaRPr sz="1750"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t/>
            </a:r>
            <a:endParaRPr sz="1750"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9" name="Google Shape;29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0"/>
          <p:cNvSpPr/>
          <p:nvPr/>
        </p:nvSpPr>
        <p:spPr>
          <a:xfrm>
            <a:off x="450056" y="357545"/>
            <a:ext cx="6639233" cy="2536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99000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5000"/>
              <a:buFont typeface="Petrona"/>
              <a:buNone/>
            </a:pPr>
            <a:r>
              <a:rPr b="1" lang="en-US" sz="50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Transformando Dados em Inteligência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"/>
          <p:cNvSpPr/>
          <p:nvPr/>
        </p:nvSpPr>
        <p:spPr>
          <a:xfrm>
            <a:off x="465296" y="3612122"/>
            <a:ext cx="3731419" cy="253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1550"/>
              <a:buFont typeface="Petrona"/>
              <a:buNone/>
            </a:pPr>
            <a:r>
              <a:rPr b="1" lang="en-US" sz="15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Gratidão e compromisso com a inovação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465296" y="4058131"/>
            <a:ext cx="4057650" cy="979646"/>
          </a:xfrm>
          <a:prstGeom prst="roundRect">
            <a:avLst>
              <a:gd fmla="val 5513" name="adj"/>
            </a:avLst>
          </a:prstGeom>
          <a:solidFill>
            <a:srgbClr val="876CD4"/>
          </a:solidFill>
          <a:ln cap="flat" cmpd="sng" w="9525">
            <a:solidFill>
              <a:srgbClr val="A085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0"/>
          <p:cNvSpPr/>
          <p:nvPr/>
        </p:nvSpPr>
        <p:spPr>
          <a:xfrm>
            <a:off x="601504" y="4194338"/>
            <a:ext cx="2053947" cy="218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etrona"/>
              <a:buNone/>
            </a:pPr>
            <a:r>
              <a:rPr b="1" lang="en-US" sz="150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🎓</a:t>
            </a:r>
            <a:r>
              <a:rPr b="1" lang="en-US" sz="1500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 Agradecimento ao I2A2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"/>
          <p:cNvSpPr/>
          <p:nvPr/>
        </p:nvSpPr>
        <p:spPr>
          <a:xfrm>
            <a:off x="601504" y="4490089"/>
            <a:ext cx="3785235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None/>
            </a:pPr>
            <a:r>
              <a:rPr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Pela oportunidade de desenvolvimento no curso de Agentes Autônomos com Redes Generativas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"/>
          <p:cNvSpPr/>
          <p:nvPr/>
        </p:nvSpPr>
        <p:spPr>
          <a:xfrm>
            <a:off x="4651534" y="4058131"/>
            <a:ext cx="4057650" cy="979646"/>
          </a:xfrm>
          <a:prstGeom prst="roundRect">
            <a:avLst>
              <a:gd fmla="val 5513" name="adj"/>
            </a:avLst>
          </a:prstGeom>
          <a:solidFill>
            <a:srgbClr val="D783D8"/>
          </a:solidFill>
          <a:ln cap="flat" cmpd="sng" w="9525">
            <a:solidFill>
              <a:srgbClr val="BD6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0"/>
          <p:cNvSpPr/>
          <p:nvPr/>
        </p:nvSpPr>
        <p:spPr>
          <a:xfrm>
            <a:off x="4787741" y="4194338"/>
            <a:ext cx="2185630" cy="218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etrona"/>
              <a:buNone/>
            </a:pPr>
            <a:r>
              <a:rPr b="1" lang="en-US" sz="150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🙏 Reconhecimento à Banca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0"/>
          <p:cNvSpPr/>
          <p:nvPr/>
        </p:nvSpPr>
        <p:spPr>
          <a:xfrm>
            <a:off x="4787741" y="4490089"/>
            <a:ext cx="3785235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</a:pPr>
            <a:r>
              <a:rPr lang="en-US" sz="1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Pela atenção, tempo e expertise dedicados à avaliação deste projeto inovador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0"/>
          <p:cNvSpPr/>
          <p:nvPr/>
        </p:nvSpPr>
        <p:spPr>
          <a:xfrm>
            <a:off x="465296" y="5166364"/>
            <a:ext cx="8243888" cy="773906"/>
          </a:xfrm>
          <a:prstGeom prst="roundRect">
            <a:avLst>
              <a:gd fmla="val 6979" name="adj"/>
            </a:avLst>
          </a:prstGeom>
          <a:solidFill>
            <a:srgbClr val="FF90A5"/>
          </a:solidFill>
          <a:ln cap="flat" cmpd="sng" w="9525">
            <a:solidFill>
              <a:srgbClr val="E5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0"/>
          <p:cNvSpPr/>
          <p:nvPr/>
        </p:nvSpPr>
        <p:spPr>
          <a:xfrm>
            <a:off x="601504" y="5302572"/>
            <a:ext cx="1890951" cy="218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etrona"/>
              <a:buNone/>
            </a:pPr>
            <a:r>
              <a:rPr b="1" lang="en-US" sz="130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🚀 Compromisso Futuro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0"/>
          <p:cNvSpPr/>
          <p:nvPr/>
        </p:nvSpPr>
        <p:spPr>
          <a:xfrm>
            <a:off x="601504" y="5598323"/>
            <a:ext cx="7971473" cy="205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</a:pPr>
            <a:r>
              <a:rPr lang="en-US" sz="1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Continuar evoluindo a solução para democratizar o acesso à automação fiscal inteligente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0"/>
          <p:cNvSpPr/>
          <p:nvPr/>
        </p:nvSpPr>
        <p:spPr>
          <a:xfrm>
            <a:off x="658178" y="6685494"/>
            <a:ext cx="8051006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Inter"/>
              <a:buNone/>
            </a:pPr>
            <a:r>
              <a:rPr lang="en-US" sz="13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</a:t>
            </a:r>
            <a:r>
              <a:rPr b="1" lang="en-US" sz="13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Extrator AutonoMeta</a:t>
            </a:r>
            <a:r>
              <a:rPr lang="en-US" sz="13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representa a união perfeita entre </a:t>
            </a:r>
            <a:r>
              <a:rPr b="1" lang="en-US" sz="1300">
                <a:solidFill>
                  <a:srgbClr val="876CD4"/>
                </a:solidFill>
                <a:latin typeface="Inter"/>
                <a:ea typeface="Inter"/>
                <a:cs typeface="Inter"/>
                <a:sym typeface="Inter"/>
              </a:rPr>
              <a:t>inteligência artificial</a:t>
            </a:r>
            <a:r>
              <a:rPr lang="en-US" sz="13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b="1" lang="en-US" sz="1300">
                <a:solidFill>
                  <a:srgbClr val="D783D8"/>
                </a:solidFill>
                <a:latin typeface="Inter"/>
                <a:ea typeface="Inter"/>
                <a:cs typeface="Inter"/>
                <a:sym typeface="Inter"/>
              </a:rPr>
              <a:t>automação fiscal</a:t>
            </a:r>
            <a:r>
              <a:rPr lang="en-US" sz="13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, transformando a complexidade tributária brasileira em oportunidade de inovação e eficiência.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0"/>
          <p:cNvSpPr/>
          <p:nvPr/>
        </p:nvSpPr>
        <p:spPr>
          <a:xfrm>
            <a:off x="465296" y="6540834"/>
            <a:ext cx="15240" cy="700802"/>
          </a:xfrm>
          <a:prstGeom prst="rect">
            <a:avLst/>
          </a:prstGeom>
          <a:solidFill>
            <a:srgbClr val="876C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0"/>
          <p:cNvSpPr/>
          <p:nvPr/>
        </p:nvSpPr>
        <p:spPr>
          <a:xfrm>
            <a:off x="465296" y="7386296"/>
            <a:ext cx="8243888" cy="205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Inter"/>
              <a:buNone/>
            </a:pPr>
            <a:r>
              <a:rPr b="1" lang="en-US" sz="13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Contato:</a:t>
            </a:r>
            <a:r>
              <a:rPr lang="en-US" sz="13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Estamos prontos para demonstrações técnicas e discussões sobre implementação.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1" name="Google Shape;6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"/>
          <p:cNvSpPr/>
          <p:nvPr/>
        </p:nvSpPr>
        <p:spPr>
          <a:xfrm>
            <a:off x="6122432" y="580787"/>
            <a:ext cx="6673215" cy="596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3750"/>
              <a:buFont typeface="Petrona"/>
              <a:buNone/>
            </a:pPr>
            <a:r>
              <a:rPr b="1" lang="en-US" sz="37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O Desafio da Burocracia Fiscal</a:t>
            </a:r>
            <a:endParaRPr b="1" sz="3750">
              <a:solidFill>
                <a:srgbClr val="FF8AAF"/>
              </a:solidFill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3750"/>
              <a:buFont typeface="Petrona"/>
              <a:buNone/>
            </a:pPr>
            <a:r>
              <a:t/>
            </a:r>
            <a:endParaRPr b="1" sz="3750">
              <a:solidFill>
                <a:srgbClr val="FF8AAF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6122432" y="1631275"/>
            <a:ext cx="2882741" cy="715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250"/>
              <a:buFont typeface="Petrona"/>
              <a:buNone/>
            </a:pPr>
            <a:r>
              <a:rPr b="1" lang="en-US" sz="22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A complexidade que paralisa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6122425" y="2528525"/>
            <a:ext cx="3056100" cy="20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None/>
            </a:pPr>
            <a:r>
              <a:rPr lang="en-US" sz="14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</a:t>
            </a:r>
            <a:r>
              <a:rPr b="1" lang="en-US" sz="14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sistema tributário brasileiro </a:t>
            </a:r>
            <a:r>
              <a:rPr lang="en-US" sz="14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é reconhecido como um dos mais complexos do mundo. </a:t>
            </a:r>
            <a:r>
              <a:rPr lang="en-US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Mesmo com as notas fiscais digitais, checar tudo ainda é feito à mão.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6122432" y="4411662"/>
            <a:ext cx="33339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None/>
            </a:pPr>
            <a:r>
              <a:rPr lang="en-US" sz="14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Profissionais gastam em média </a:t>
            </a:r>
            <a:r>
              <a:rPr b="1" lang="en-US" sz="14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12 minutos por nota fiscal</a:t>
            </a:r>
            <a:r>
              <a:rPr lang="en-US" sz="14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, enfrentando alto risco de inconsistências e erros que podem gerar multas e retrabalho significativo.</a:t>
            </a:r>
            <a:endParaRPr/>
          </a:p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9456182" y="1744861"/>
            <a:ext cx="4545806" cy="599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4700"/>
              <a:buFont typeface="Petrona"/>
              <a:buNone/>
            </a:pPr>
            <a:r>
              <a:rPr b="1" lang="en-US" sz="47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12min</a:t>
            </a:r>
            <a:endParaRPr sz="4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10536555" y="2571512"/>
            <a:ext cx="2385060" cy="298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50"/>
              <a:buFont typeface="Petrona"/>
              <a:buNone/>
            </a:pPr>
            <a:r>
              <a:rPr b="1" lang="en-US" sz="18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Por nota fiscal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9456182" y="3051215"/>
            <a:ext cx="4545806" cy="290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None/>
            </a:pPr>
            <a:r>
              <a:rPr lang="en-US" sz="14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Tempo médio de análise manual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9456182" y="3796070"/>
            <a:ext cx="4545806" cy="599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4700"/>
              <a:buFont typeface="Petrona"/>
              <a:buNone/>
            </a:pPr>
            <a:r>
              <a:rPr b="1" lang="en-US" sz="47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42%</a:t>
            </a:r>
            <a:endParaRPr sz="4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0295334" y="4622721"/>
            <a:ext cx="2867382" cy="298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50"/>
              <a:buFont typeface="Petrona"/>
              <a:buNone/>
            </a:pPr>
            <a:r>
              <a:rPr b="1" lang="en-US" sz="18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Atividades automatizáveis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9456182" y="5102423"/>
            <a:ext cx="4545806" cy="290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None/>
            </a:pPr>
            <a:r>
              <a:rPr lang="en-US" sz="14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Potencial de automação fiscal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9456182" y="5847278"/>
            <a:ext cx="4545806" cy="599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4700"/>
              <a:buFont typeface="Petrona"/>
              <a:buNone/>
            </a:pPr>
            <a:r>
              <a:rPr b="1" lang="en-US" sz="47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85%</a:t>
            </a:r>
            <a:endParaRPr sz="4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10536555" y="6673929"/>
            <a:ext cx="2385060" cy="298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50"/>
              <a:buFont typeface="Petrona"/>
              <a:buNone/>
            </a:pPr>
            <a:r>
              <a:rPr b="1" lang="en-US" sz="18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Erros humanos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9456182" y="7153632"/>
            <a:ext cx="4545806" cy="290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None/>
            </a:pPr>
            <a:r>
              <a:rPr lang="en-US" sz="14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Redução possível com IA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6122432" y="6368229"/>
            <a:ext cx="3333750" cy="1743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None/>
            </a:pPr>
            <a:r>
              <a:rPr b="1" lang="en-US" sz="14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Contadores e analistas fiscais </a:t>
            </a:r>
            <a:r>
              <a:rPr lang="en-US" sz="14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passam horas cruzando informações e validando documentos</a:t>
            </a:r>
            <a:r>
              <a:rPr lang="en-US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, sendo</a:t>
            </a:r>
            <a:r>
              <a:rPr lang="en-US" sz="14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um processo que poderia ser automatizado.</a:t>
            </a:r>
            <a:endParaRPr/>
          </a:p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12812358" y="7712350"/>
            <a:ext cx="1710466" cy="434578"/>
          </a:xfrm>
          <a:prstGeom prst="rect">
            <a:avLst/>
          </a:prstGeom>
          <a:solidFill>
            <a:srgbClr val="0C0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2" name="Google Shape;8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269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"/>
          <p:cNvSpPr/>
          <p:nvPr/>
        </p:nvSpPr>
        <p:spPr>
          <a:xfrm>
            <a:off x="483037" y="379571"/>
            <a:ext cx="6689646" cy="452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61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850"/>
              <a:buFont typeface="Petrona"/>
              <a:buNone/>
            </a:pPr>
            <a:r>
              <a:rPr b="1" lang="en-US" sz="28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A Solução: Simplificando com a IA</a:t>
            </a:r>
            <a:endParaRPr b="1" sz="2850">
              <a:solidFill>
                <a:srgbClr val="FF8AAF"/>
              </a:solidFill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l">
              <a:lnSpc>
                <a:spcPct val="124561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850"/>
              <a:buFont typeface="Petrona"/>
              <a:buNone/>
            </a:pPr>
            <a:r>
              <a:t/>
            </a:r>
            <a:endParaRPr b="1" sz="2850">
              <a:solidFill>
                <a:srgbClr val="FF8AAF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483037" y="1039297"/>
            <a:ext cx="8177927" cy="1373148"/>
          </a:xfrm>
          <a:prstGeom prst="roundRect">
            <a:avLst>
              <a:gd fmla="val 4222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5" name="Google Shape;8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" y="1184910"/>
            <a:ext cx="413980" cy="4139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6" name="Google Shape;8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474" y="1298615"/>
            <a:ext cx="186333" cy="18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"/>
          <p:cNvSpPr/>
          <p:nvPr/>
        </p:nvSpPr>
        <p:spPr>
          <a:xfrm>
            <a:off x="628650" y="1736884"/>
            <a:ext cx="1811655" cy="226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Petrona"/>
              <a:buNone/>
            </a:pPr>
            <a:r>
              <a:rPr b="1" lang="en-US" sz="14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Upload Flexível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628650" y="2046089"/>
            <a:ext cx="7886700" cy="2207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Inter"/>
              <a:buNone/>
            </a:pPr>
            <a:r>
              <a:rPr lang="en-US" sz="10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Aceita XML, PDF ou imagens de notas fiscais em segundos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483037" y="2550438"/>
            <a:ext cx="8177927" cy="1373148"/>
          </a:xfrm>
          <a:prstGeom prst="roundRect">
            <a:avLst>
              <a:gd fmla="val 4222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0" name="Google Shape;9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650" y="2696051"/>
            <a:ext cx="413980" cy="4139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1" name="Google Shape;91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2474" y="2809756"/>
            <a:ext cx="186333" cy="18633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628650" y="3248025"/>
            <a:ext cx="1811655" cy="226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Petrona"/>
              <a:buNone/>
            </a:pPr>
            <a:r>
              <a:rPr b="1" lang="en-US" sz="14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IA Contextual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628650" y="3557230"/>
            <a:ext cx="7886700" cy="2207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Inter"/>
              <a:buNone/>
            </a:pPr>
            <a:r>
              <a:rPr lang="en-US" sz="10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Extrai, interpreta e valida automaticamente usando Gemini LLM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483037" y="4061579"/>
            <a:ext cx="8177927" cy="1373148"/>
          </a:xfrm>
          <a:prstGeom prst="roundRect">
            <a:avLst>
              <a:gd fmla="val 4222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5" name="Google Shape;95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8650" y="4207192"/>
            <a:ext cx="413980" cy="4139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6" name="Google Shape;96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2474" y="4320897"/>
            <a:ext cx="186333" cy="18633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"/>
          <p:cNvSpPr/>
          <p:nvPr/>
        </p:nvSpPr>
        <p:spPr>
          <a:xfrm>
            <a:off x="628650" y="4759166"/>
            <a:ext cx="1811655" cy="226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Petrona"/>
              <a:buNone/>
            </a:pPr>
            <a:r>
              <a:rPr b="1" lang="en-US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Pergunte a IA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628650" y="5068372"/>
            <a:ext cx="7886700" cy="2207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Inter"/>
              <a:buNone/>
            </a:pPr>
            <a:r>
              <a:rPr lang="en-US" sz="10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Chatbot que r</a:t>
            </a:r>
            <a:r>
              <a:rPr lang="en-US" sz="10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esponde perguntas como "Qual o valor total?" ou "Qual o CFOP?"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483037" y="5572720"/>
            <a:ext cx="8177927" cy="1373148"/>
          </a:xfrm>
          <a:prstGeom prst="roundRect">
            <a:avLst>
              <a:gd fmla="val 4222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0" name="Google Shape;100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8650" y="5718334"/>
            <a:ext cx="413980" cy="4139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1" name="Google Shape;101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2474" y="5832038"/>
            <a:ext cx="186333" cy="18633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/>
          <p:nvPr/>
        </p:nvSpPr>
        <p:spPr>
          <a:xfrm>
            <a:off x="628650" y="6270308"/>
            <a:ext cx="1811655" cy="226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Petrona"/>
              <a:buNone/>
            </a:pPr>
            <a:r>
              <a:rPr b="1" lang="en-US" sz="14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Resultado Rápido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628650" y="6579513"/>
            <a:ext cx="7886700" cy="2207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Inter"/>
              <a:buNone/>
            </a:pPr>
            <a:r>
              <a:rPr lang="en-US" sz="10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Análise completa em menos de 1 minuto com precisão superior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689967" y="7256383"/>
            <a:ext cx="7970996" cy="441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Inter"/>
              <a:buNone/>
            </a:pPr>
            <a:r>
              <a:rPr lang="en-US" sz="12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Extrator AutonoMeta é um </a:t>
            </a:r>
            <a:r>
              <a:rPr b="1" lang="en-US" sz="12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agente inteligente</a:t>
            </a:r>
            <a:r>
              <a:rPr lang="en-US" sz="12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que muda o jeito de lidar com notas fiscais, transformando o complicado em algo simples usando tecnologia moderna.</a:t>
            </a:r>
            <a:endParaRPr sz="1250"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Inter"/>
              <a:buNone/>
            </a:pPr>
            <a:r>
              <a:t/>
            </a:r>
            <a:endParaRPr sz="1050"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483037" y="7101126"/>
            <a:ext cx="15240" cy="751999"/>
          </a:xfrm>
          <a:prstGeom prst="rect">
            <a:avLst/>
          </a:prstGeom>
          <a:solidFill>
            <a:srgbClr val="876C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/>
          <p:nvPr/>
        </p:nvSpPr>
        <p:spPr>
          <a:xfrm>
            <a:off x="641033" y="505182"/>
            <a:ext cx="5498187" cy="601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3750"/>
              <a:buFont typeface="Petrona"/>
              <a:buNone/>
            </a:pPr>
            <a:r>
              <a:rPr b="1" lang="en-US" sz="37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Mercado e Oportunidade</a:t>
            </a:r>
            <a:endParaRPr sz="3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641033" y="1179433"/>
            <a:ext cx="6092428" cy="360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250"/>
              <a:buFont typeface="Petrona"/>
              <a:buNone/>
            </a:pPr>
            <a:r>
              <a:rPr b="1" lang="en-US" sz="22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Um momento ideal para digitalizar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641033" y="1997750"/>
            <a:ext cx="2404229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1850"/>
              <a:buFont typeface="Petrona"/>
              <a:buNone/>
            </a:pPr>
            <a:r>
              <a:rPr b="1" lang="en-US" sz="18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Contexto Favorável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641033" y="2481262"/>
            <a:ext cx="6450687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Char char="•"/>
            </a:pPr>
            <a:r>
              <a:rPr lang="en-US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Mudanças na lei de impostos (Reforma Tributária)</a:t>
            </a:r>
            <a:endParaRPr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342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Char char="•"/>
            </a:pPr>
            <a:r>
              <a:t/>
            </a:r>
            <a:endParaRPr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641033" y="2838450"/>
            <a:ext cx="6450687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Char char="•"/>
            </a:pPr>
            <a:r>
              <a:rPr lang="en-US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42% das tarefas financeiras podem ser automáticas</a:t>
            </a:r>
            <a:endParaRPr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342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Char char="•"/>
            </a:pPr>
            <a:r>
              <a:t/>
            </a:r>
            <a:endParaRPr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641033" y="3195638"/>
            <a:ext cx="6450687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Char char="•"/>
            </a:pPr>
            <a:r>
              <a:rPr lang="en-US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Cresce a necessidade de seguir regras fiscais digitais</a:t>
            </a:r>
            <a:endParaRPr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342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Char char="•"/>
            </a:pPr>
            <a:r>
              <a:t/>
            </a:r>
            <a:endParaRPr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641033" y="3552825"/>
            <a:ext cx="6450687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Char char="•"/>
            </a:pPr>
            <a:r>
              <a:rPr lang="en-US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Reduzir gastos diários</a:t>
            </a:r>
            <a:endParaRPr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7546300" y="1997750"/>
            <a:ext cx="2404229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1850"/>
              <a:buFont typeface="Petrona"/>
              <a:buNone/>
            </a:pPr>
            <a:r>
              <a:rPr b="1" lang="en-US" sz="18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Público-Alvo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7546300" y="2481262"/>
            <a:ext cx="6450687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Char char="•"/>
            </a:pPr>
            <a:r>
              <a:rPr lang="en-US" sz="14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Escritórios de contabilidade de pequeno e médio porte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7546300" y="2838450"/>
            <a:ext cx="6450687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Char char="•"/>
            </a:pPr>
            <a:r>
              <a:rPr lang="en-US" sz="14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Departamentos fiscais de PMEs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7546300" y="3195638"/>
            <a:ext cx="6450687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Char char="•"/>
            </a:pPr>
            <a:r>
              <a:rPr lang="en-US" sz="14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Consultores tributários independentes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7546300" y="3552825"/>
            <a:ext cx="6450687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Char char="•"/>
            </a:pPr>
            <a:r>
              <a:rPr lang="en-US" sz="14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Empresas em expansão com volume crescente de notas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1662708" y="5306497"/>
            <a:ext cx="2253020" cy="457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3600"/>
              <a:buFont typeface="Petrona"/>
              <a:buNone/>
            </a:pPr>
            <a:r>
              <a:rPr b="1" lang="en-US" sz="36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73%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4" name="Google Shape;1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534" y="4161711"/>
            <a:ext cx="2747605" cy="274760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/>
          <p:nvPr/>
        </p:nvSpPr>
        <p:spPr>
          <a:xfrm>
            <a:off x="840238" y="7138150"/>
            <a:ext cx="38982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None/>
            </a:pPr>
            <a:r>
              <a:rPr lang="en-US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Das empresas se sentem prontas para as mudanças estruturais da Reforma Tributária.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6188512" y="5306497"/>
            <a:ext cx="2253020" cy="457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3600"/>
              <a:buFont typeface="Petrona"/>
              <a:buNone/>
            </a:pPr>
            <a:r>
              <a:rPr b="1" lang="en-US" sz="36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2.8M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7" name="Google Shape;12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1338" y="4161711"/>
            <a:ext cx="2747605" cy="274760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/>
          <p:nvPr/>
        </p:nvSpPr>
        <p:spPr>
          <a:xfrm>
            <a:off x="5166717" y="7138154"/>
            <a:ext cx="4296847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None/>
            </a:pPr>
            <a:r>
              <a:rPr lang="en-US" sz="14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Contadores ativos no Brasil (público potencial)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10714315" y="5306497"/>
            <a:ext cx="2253020" cy="457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3600"/>
              <a:buFont typeface="Petrona"/>
              <a:buNone/>
            </a:pPr>
            <a:r>
              <a:rPr b="1" lang="en-US" sz="36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65%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0" name="Google Shape;13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67142" y="4161711"/>
            <a:ext cx="2747605" cy="274760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/>
          <p:nvPr/>
        </p:nvSpPr>
        <p:spPr>
          <a:xfrm>
            <a:off x="9692521" y="7127126"/>
            <a:ext cx="42969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None/>
            </a:pPr>
            <a:r>
              <a:rPr lang="en-US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Dos profissionais de finanças e impostos afirmam que GenAI traz maior eficiência para suas funções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12812358" y="7712350"/>
            <a:ext cx="1710466" cy="434578"/>
          </a:xfrm>
          <a:prstGeom prst="rect">
            <a:avLst/>
          </a:prstGeom>
          <a:solidFill>
            <a:srgbClr val="0C0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2110024" y="5212225"/>
            <a:ext cx="1512300" cy="729000"/>
          </a:xfrm>
          <a:prstGeom prst="rect">
            <a:avLst/>
          </a:prstGeom>
          <a:solidFill>
            <a:srgbClr val="0D062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etrona ExtraBold"/>
                <a:ea typeface="Petrona ExtraBold"/>
                <a:cs typeface="Petrona ExtraBold"/>
                <a:sym typeface="Petrona ExtraBold"/>
              </a:rPr>
              <a:t>13,5</a:t>
            </a:r>
            <a:r>
              <a:rPr lang="en-US" sz="3000">
                <a:solidFill>
                  <a:schemeClr val="lt1"/>
                </a:solidFill>
                <a:latin typeface="Petrona ExtraBold"/>
                <a:ea typeface="Petrona ExtraBold"/>
                <a:cs typeface="Petrona ExtraBold"/>
                <a:sym typeface="Petrona ExtraBold"/>
              </a:rPr>
              <a:t>%</a:t>
            </a:r>
            <a:endParaRPr sz="3000">
              <a:solidFill>
                <a:schemeClr val="lt1"/>
              </a:solidFill>
              <a:latin typeface="Petrona ExtraBold"/>
              <a:ea typeface="Petrona ExtraBold"/>
              <a:cs typeface="Petrona ExtraBold"/>
              <a:sym typeface="Petrona ExtraBold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11287380" y="5212232"/>
            <a:ext cx="1292400" cy="729000"/>
          </a:xfrm>
          <a:prstGeom prst="rect">
            <a:avLst/>
          </a:prstGeom>
          <a:solidFill>
            <a:srgbClr val="0D062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etrona ExtraBold"/>
                <a:ea typeface="Petrona ExtraBold"/>
                <a:cs typeface="Petrona ExtraBold"/>
                <a:sym typeface="Petrona ExtraBold"/>
              </a:rPr>
              <a:t>87</a:t>
            </a:r>
            <a:r>
              <a:rPr lang="en-US" sz="3000">
                <a:solidFill>
                  <a:schemeClr val="lt1"/>
                </a:solidFill>
                <a:latin typeface="Petrona ExtraBold"/>
                <a:ea typeface="Petrona ExtraBold"/>
                <a:cs typeface="Petrona ExtraBold"/>
                <a:sym typeface="Petrona ExtraBold"/>
              </a:rPr>
              <a:t>%</a:t>
            </a:r>
            <a:endParaRPr sz="3000">
              <a:solidFill>
                <a:schemeClr val="lt1"/>
              </a:solidFill>
              <a:latin typeface="Petrona ExtraBold"/>
              <a:ea typeface="Petrona ExtraBold"/>
              <a:cs typeface="Petrona ExtraBold"/>
              <a:sym typeface="Petrona ExtraBold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10340975" y="76380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Petrona Thin"/>
                <a:ea typeface="Petrona Thin"/>
                <a:cs typeface="Petrona Thin"/>
                <a:sym typeface="Petrona Thin"/>
              </a:rPr>
              <a:t>(TFO Survey 2024)</a:t>
            </a:r>
            <a:endParaRPr sz="1000">
              <a:solidFill>
                <a:schemeClr val="lt1"/>
              </a:solidFill>
              <a:latin typeface="Petrona Thin"/>
              <a:ea typeface="Petrona Thin"/>
              <a:cs typeface="Petrona Thin"/>
              <a:sym typeface="Petrona Thin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1289350" y="7760288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Petrona Thin"/>
                <a:ea typeface="Petrona Thin"/>
                <a:cs typeface="Petrona Thin"/>
                <a:sym typeface="Petrona Thin"/>
              </a:rPr>
              <a:t>(Exame, 2025)</a:t>
            </a:r>
            <a:endParaRPr sz="1000">
              <a:solidFill>
                <a:schemeClr val="lt1"/>
              </a:solidFill>
              <a:latin typeface="Petrona Thin"/>
              <a:ea typeface="Petrona Thin"/>
              <a:cs typeface="Petrona Thin"/>
              <a:sym typeface="Petrona Thin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6559000" y="5212225"/>
            <a:ext cx="1710600" cy="729000"/>
          </a:xfrm>
          <a:prstGeom prst="rect">
            <a:avLst/>
          </a:prstGeom>
          <a:solidFill>
            <a:srgbClr val="0D062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etrona ExtraBold"/>
                <a:ea typeface="Petrona ExtraBold"/>
                <a:cs typeface="Petrona ExtraBold"/>
                <a:sym typeface="Petrona ExtraBold"/>
              </a:rPr>
              <a:t>500mil</a:t>
            </a:r>
            <a:endParaRPr sz="3000">
              <a:solidFill>
                <a:schemeClr val="lt1"/>
              </a:solidFill>
              <a:latin typeface="Petrona ExtraBold"/>
              <a:ea typeface="Petrona ExtraBold"/>
              <a:cs typeface="Petrona ExtraBold"/>
              <a:sym typeface="Petrona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724138" y="741402"/>
            <a:ext cx="8387358" cy="678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250"/>
              <a:buFont typeface="Petrona"/>
              <a:buNone/>
            </a:pPr>
            <a:r>
              <a:rPr b="1" lang="en-US" sz="42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Nossos Diferenciais Competitivos</a:t>
            </a:r>
            <a:endParaRPr sz="4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724138" y="1834039"/>
            <a:ext cx="4256127" cy="5654040"/>
          </a:xfrm>
          <a:prstGeom prst="roundRect">
            <a:avLst>
              <a:gd fmla="val 2578" name="adj"/>
            </a:avLst>
          </a:prstGeom>
          <a:solidFill>
            <a:srgbClr val="0C0524">
              <a:alpha val="94901"/>
            </a:srgbClr>
          </a:solidFill>
          <a:ln cap="flat" cmpd="sng" w="22850">
            <a:solidFill>
              <a:srgbClr val="876C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"/>
          <p:cNvSpPr/>
          <p:nvPr/>
        </p:nvSpPr>
        <p:spPr>
          <a:xfrm>
            <a:off x="701278" y="1834039"/>
            <a:ext cx="91440" cy="5654040"/>
          </a:xfrm>
          <a:prstGeom prst="roundRect">
            <a:avLst>
              <a:gd fmla="val 95035" name="adj"/>
            </a:avLst>
          </a:prstGeom>
          <a:solidFill>
            <a:srgbClr val="876C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1022390" y="2063710"/>
            <a:ext cx="3728204" cy="829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Petrona"/>
              <a:buNone/>
            </a:pPr>
            <a:r>
              <a:rPr b="1" lang="en-US" sz="255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💰</a:t>
            </a:r>
            <a:r>
              <a:rPr b="1" lang="en-US" sz="2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 Acessível e Democrático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1022390" y="3017639"/>
            <a:ext cx="37281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lang="en-US"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Construído com tecnologias open-source. </a:t>
            </a:r>
            <a:r>
              <a:rPr lang="en-US"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Acesso à automação fiscal inteligente para empresas de todos os tamanhos.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1022390" y="5216436"/>
            <a:ext cx="3728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Char char="•"/>
            </a:pPr>
            <a:r>
              <a:rPr lang="en-US"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Não tem custo de licença</a:t>
            </a:r>
            <a:endParaRPr sz="1600"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Char char="•"/>
            </a:pPr>
            <a:r>
              <a:t/>
            </a:r>
            <a:endParaRPr sz="1600"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1022390" y="5619820"/>
            <a:ext cx="3728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Char char="•"/>
            </a:pPr>
            <a:r>
              <a:rPr lang="en-US"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Funciona na nuvem e cresce com você</a:t>
            </a:r>
            <a:endParaRPr sz="1600"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5187077" y="1834039"/>
            <a:ext cx="4256127" cy="5654040"/>
          </a:xfrm>
          <a:prstGeom prst="roundRect">
            <a:avLst>
              <a:gd fmla="val 2578" name="adj"/>
            </a:avLst>
          </a:prstGeom>
          <a:solidFill>
            <a:srgbClr val="0C0524">
              <a:alpha val="94901"/>
            </a:srgbClr>
          </a:solidFill>
          <a:ln cap="flat" cmpd="sng" w="22850">
            <a:solidFill>
              <a:srgbClr val="D783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"/>
          <p:cNvSpPr/>
          <p:nvPr/>
        </p:nvSpPr>
        <p:spPr>
          <a:xfrm>
            <a:off x="5164217" y="1834039"/>
            <a:ext cx="91440" cy="5654040"/>
          </a:xfrm>
          <a:prstGeom prst="roundRect">
            <a:avLst>
              <a:gd fmla="val 95035" name="adj"/>
            </a:avLst>
          </a:prstGeom>
          <a:solidFill>
            <a:srgbClr val="D783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"/>
          <p:cNvSpPr/>
          <p:nvPr/>
        </p:nvSpPr>
        <p:spPr>
          <a:xfrm>
            <a:off x="5485328" y="2063710"/>
            <a:ext cx="3728204" cy="829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Petrona"/>
              <a:buNone/>
            </a:pPr>
            <a:r>
              <a:rPr b="1" lang="en-US" sz="255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🧠</a:t>
            </a:r>
            <a:r>
              <a:rPr b="1" lang="en-US" sz="2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 Inteligência Contextual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5485328" y="3017639"/>
            <a:ext cx="3728204" cy="1654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lang="en-US"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IA avançada que não apenas extrai dados, mas compreende o contexto fiscal. Chatbot que responde perguntas complexas sobre impostos, CFOP e valores.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5485328" y="5183296"/>
            <a:ext cx="3728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Char char="•"/>
            </a:pPr>
            <a:r>
              <a:rPr lang="en-US"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LLM Gemini para interpretação semântica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5485328" y="5917673"/>
            <a:ext cx="3728100" cy="9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Char char="•"/>
            </a:pPr>
            <a:r>
              <a:rPr lang="en-US"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RAG (Retrieval-Augmented Generation) para respostas precisas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9650016" y="1834039"/>
            <a:ext cx="4256127" cy="5654040"/>
          </a:xfrm>
          <a:prstGeom prst="roundRect">
            <a:avLst>
              <a:gd fmla="val 2578" name="adj"/>
            </a:avLst>
          </a:prstGeom>
          <a:solidFill>
            <a:srgbClr val="0C0524">
              <a:alpha val="94901"/>
            </a:srgbClr>
          </a:solidFill>
          <a:ln cap="flat" cmpd="sng" w="22850">
            <a:solidFill>
              <a:srgbClr val="FF90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"/>
          <p:cNvSpPr/>
          <p:nvPr/>
        </p:nvSpPr>
        <p:spPr>
          <a:xfrm>
            <a:off x="9627156" y="1834039"/>
            <a:ext cx="91440" cy="5654040"/>
          </a:xfrm>
          <a:prstGeom prst="roundRect">
            <a:avLst>
              <a:gd fmla="val 95035" name="adj"/>
            </a:avLst>
          </a:prstGeom>
          <a:solidFill>
            <a:srgbClr val="FF90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5"/>
          <p:cNvSpPr/>
          <p:nvPr/>
        </p:nvSpPr>
        <p:spPr>
          <a:xfrm>
            <a:off x="9948267" y="2063710"/>
            <a:ext cx="3605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Petrona"/>
              <a:buNone/>
            </a:pPr>
            <a:r>
              <a:rPr b="1" lang="en-US" sz="255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🔧</a:t>
            </a:r>
            <a:r>
              <a:rPr b="1" lang="en-US" sz="2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 Arquitetura  </a:t>
            </a:r>
            <a:r>
              <a:rPr b="1" lang="en-US" sz="2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Modular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9948267" y="2996951"/>
            <a:ext cx="37281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lang="en-US"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Design flexível que se integra facilmente com sistemas existentes. Compatível com LangChain, CrewAI, garantindo escalabilidade futura.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9948267" y="5184702"/>
            <a:ext cx="3728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Char char="•"/>
            </a:pPr>
            <a:r>
              <a:rPr lang="en-US"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APIs fáceis de usar</a:t>
            </a:r>
            <a:endParaRPr sz="1600"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9946728" y="5619813"/>
            <a:ext cx="3728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Char char="•"/>
            </a:pPr>
            <a:r>
              <a:rPr lang="en-US"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Exportação para múltiplos formatos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12812358" y="7712350"/>
            <a:ext cx="1710466" cy="434578"/>
          </a:xfrm>
          <a:prstGeom prst="rect">
            <a:avLst/>
          </a:prstGeom>
          <a:solidFill>
            <a:srgbClr val="0C0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/>
          <p:nvPr/>
        </p:nvSpPr>
        <p:spPr>
          <a:xfrm>
            <a:off x="722233" y="738902"/>
            <a:ext cx="10240923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250"/>
              <a:buFont typeface="Petrona"/>
              <a:buNone/>
            </a:pPr>
            <a:r>
              <a:rPr b="1" lang="en-US" sz="42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Como Funciona: Da Leitura à Inteligência</a:t>
            </a:r>
            <a:endParaRPr sz="4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722233" y="1498521"/>
            <a:ext cx="5385197" cy="338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100"/>
              <a:buFont typeface="Petrona"/>
              <a:buNone/>
            </a:pPr>
            <a:r>
              <a:rPr b="1" lang="en-US" sz="21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Pipeline técnico em 7 etapas automatizadas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722209" y="2146575"/>
            <a:ext cx="6246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Petrona Light"/>
              <a:buNone/>
            </a:pPr>
            <a:r>
              <a:rPr lang="en-US" sz="1600">
                <a:solidFill>
                  <a:srgbClr val="E0D6DE"/>
                </a:solidFill>
                <a:latin typeface="Petrona Light"/>
                <a:ea typeface="Petrona Light"/>
                <a:cs typeface="Petrona Light"/>
                <a:sym typeface="Petrona Light"/>
              </a:rPr>
              <a:t>01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1" name="Google Shape;17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233" y="2474357"/>
            <a:ext cx="4257675" cy="2286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6"/>
          <p:cNvSpPr/>
          <p:nvPr/>
        </p:nvSpPr>
        <p:spPr>
          <a:xfrm>
            <a:off x="722233" y="2623185"/>
            <a:ext cx="2708672" cy="338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Petrona"/>
              <a:buNone/>
            </a:pPr>
            <a:r>
              <a:rPr b="1" lang="en-US" sz="21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Upload do Arquivo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722233" y="3085505"/>
            <a:ext cx="4257675" cy="660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lang="en-US"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Interface intuitiva aceita XML, PDF ou imagens de notas fiscais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5186265" y="2146575"/>
            <a:ext cx="6246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Petrona Light"/>
              <a:buNone/>
            </a:pPr>
            <a:r>
              <a:rPr lang="en-US" sz="1600">
                <a:solidFill>
                  <a:srgbClr val="E0D6DE"/>
                </a:solidFill>
                <a:latin typeface="Petrona Light"/>
                <a:ea typeface="Petrona Light"/>
                <a:cs typeface="Petrona Light"/>
                <a:sym typeface="Petrona Light"/>
              </a:rPr>
              <a:t>02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5" name="Google Shape;17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6243" y="2474357"/>
            <a:ext cx="4257794" cy="2286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6"/>
          <p:cNvSpPr/>
          <p:nvPr/>
        </p:nvSpPr>
        <p:spPr>
          <a:xfrm>
            <a:off x="5186243" y="2623185"/>
            <a:ext cx="2708672" cy="338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Petrona"/>
              <a:buNone/>
            </a:pPr>
            <a:r>
              <a:rPr b="1" lang="en-US" sz="21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Ingestão Inteligente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5186243" y="3085505"/>
            <a:ext cx="4257794" cy="660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lang="en-US"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Detecção automática de formato e pré-processamento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9650378" y="2146575"/>
            <a:ext cx="5226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Petrona Light"/>
              <a:buNone/>
            </a:pPr>
            <a:r>
              <a:rPr lang="en-US" sz="1600">
                <a:solidFill>
                  <a:srgbClr val="E0D6DE"/>
                </a:solidFill>
                <a:latin typeface="Petrona Light"/>
                <a:ea typeface="Petrona Light"/>
                <a:cs typeface="Petrona Light"/>
                <a:sym typeface="Petrona Light"/>
              </a:rPr>
              <a:t>03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9" name="Google Shape;17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0373" y="2474357"/>
            <a:ext cx="4257675" cy="2286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6"/>
          <p:cNvSpPr/>
          <p:nvPr/>
        </p:nvSpPr>
        <p:spPr>
          <a:xfrm>
            <a:off x="9650373" y="2623185"/>
            <a:ext cx="2708672" cy="338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Petrona"/>
              <a:buNone/>
            </a:pPr>
            <a:r>
              <a:rPr b="1" lang="en-US" sz="21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Extração de Dados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9650373" y="3085505"/>
            <a:ext cx="4257675" cy="660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lang="en-US"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OCR com PyTesseract para imagens e parsing XML estruturado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722216" y="4106700"/>
            <a:ext cx="447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Petrona Light"/>
              <a:buNone/>
            </a:pPr>
            <a:r>
              <a:rPr lang="en-US" sz="1600">
                <a:solidFill>
                  <a:srgbClr val="E0D6DE"/>
                </a:solidFill>
                <a:latin typeface="Petrona Light"/>
                <a:ea typeface="Petrona Light"/>
                <a:cs typeface="Petrona Light"/>
                <a:sym typeface="Petrona Light"/>
              </a:rPr>
              <a:t>04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3" name="Google Shape;18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233" y="4413885"/>
            <a:ext cx="4257675" cy="2286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6"/>
          <p:cNvSpPr/>
          <p:nvPr/>
        </p:nvSpPr>
        <p:spPr>
          <a:xfrm>
            <a:off x="722233" y="4583311"/>
            <a:ext cx="2708672" cy="338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Petrona"/>
              <a:buNone/>
            </a:pPr>
            <a:r>
              <a:rPr b="1" lang="en-US" sz="21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Interpretação por IA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722233" y="5045631"/>
            <a:ext cx="4257675" cy="660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lang="en-US"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LLM Gemini via LangChain estrutura dados com Pydantic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6"/>
          <p:cNvSpPr/>
          <p:nvPr/>
        </p:nvSpPr>
        <p:spPr>
          <a:xfrm>
            <a:off x="5186266" y="4106700"/>
            <a:ext cx="6894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Petrona Light"/>
              <a:buNone/>
            </a:pPr>
            <a:r>
              <a:rPr lang="en-US" sz="1600">
                <a:solidFill>
                  <a:srgbClr val="E0D6DE"/>
                </a:solidFill>
                <a:latin typeface="Petrona Light"/>
                <a:ea typeface="Petrona Light"/>
                <a:cs typeface="Petrona Light"/>
                <a:sym typeface="Petrona Light"/>
              </a:rPr>
              <a:t>05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7" name="Google Shape;18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6243" y="4413885"/>
            <a:ext cx="4257794" cy="2286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6"/>
          <p:cNvSpPr/>
          <p:nvPr/>
        </p:nvSpPr>
        <p:spPr>
          <a:xfrm>
            <a:off x="5186243" y="4583311"/>
            <a:ext cx="2951798" cy="338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Petrona"/>
              <a:buNone/>
            </a:pPr>
            <a:r>
              <a:rPr b="1" lang="en-US" sz="21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Validação e Governança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5186243" y="5045631"/>
            <a:ext cx="4257794" cy="660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lang="en-US"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Auditoria automática de consistência e conformidade fiscal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9650379" y="4106700"/>
            <a:ext cx="6246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Petrona Light"/>
              <a:buNone/>
            </a:pPr>
            <a:r>
              <a:rPr lang="en-US" sz="1600">
                <a:solidFill>
                  <a:srgbClr val="E0D6DE"/>
                </a:solidFill>
                <a:latin typeface="Petrona Light"/>
                <a:ea typeface="Petrona Light"/>
                <a:cs typeface="Petrona Light"/>
                <a:sym typeface="Petrona Light"/>
              </a:rPr>
              <a:t>06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1" name="Google Shape;1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0373" y="4413885"/>
            <a:ext cx="4257675" cy="2286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6"/>
          <p:cNvSpPr/>
          <p:nvPr/>
        </p:nvSpPr>
        <p:spPr>
          <a:xfrm>
            <a:off x="9650373" y="4583311"/>
            <a:ext cx="2756535" cy="338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Petrona"/>
              <a:buNone/>
            </a:pPr>
            <a:r>
              <a:rPr b="1" lang="en-US" sz="21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Visualização e Análise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9650373" y="5045631"/>
            <a:ext cx="4257675" cy="660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lang="en-US"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Gráficos interativos e exportações em CSV/JSON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6"/>
          <p:cNvSpPr/>
          <p:nvPr/>
        </p:nvSpPr>
        <p:spPr>
          <a:xfrm>
            <a:off x="722212" y="6066825"/>
            <a:ext cx="5226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Petrona Light"/>
              <a:buNone/>
            </a:pPr>
            <a:r>
              <a:rPr lang="en-US" sz="1600">
                <a:solidFill>
                  <a:srgbClr val="E0D6DE"/>
                </a:solidFill>
                <a:latin typeface="Petrona Light"/>
                <a:ea typeface="Petrona Light"/>
                <a:cs typeface="Petrona Light"/>
                <a:sym typeface="Petrona Light"/>
              </a:rPr>
              <a:t>07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5" name="Google Shape;19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233" y="6353413"/>
            <a:ext cx="13185815" cy="2286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6"/>
          <p:cNvSpPr/>
          <p:nvPr/>
        </p:nvSpPr>
        <p:spPr>
          <a:xfrm>
            <a:off x="722233" y="6543437"/>
            <a:ext cx="2708672" cy="338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Petrona"/>
              <a:buNone/>
            </a:pPr>
            <a:r>
              <a:rPr b="1" lang="en-US" sz="21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Chatbot Contextual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6"/>
          <p:cNvSpPr/>
          <p:nvPr/>
        </p:nvSpPr>
        <p:spPr>
          <a:xfrm>
            <a:off x="722233" y="7005757"/>
            <a:ext cx="13185815" cy="330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lang="en-US"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Respostas instantâneas sobre impostos, valores e classificações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6"/>
          <p:cNvSpPr/>
          <p:nvPr/>
        </p:nvSpPr>
        <p:spPr>
          <a:xfrm>
            <a:off x="12812358" y="7712350"/>
            <a:ext cx="1710466" cy="434578"/>
          </a:xfrm>
          <a:prstGeom prst="rect">
            <a:avLst/>
          </a:prstGeom>
          <a:solidFill>
            <a:srgbClr val="0C0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9" name="Google Shape;199;p6"/>
          <p:cNvCxnSpPr>
            <a:endCxn id="171" idx="0"/>
          </p:cNvCxnSpPr>
          <p:nvPr/>
        </p:nvCxnSpPr>
        <p:spPr>
          <a:xfrm flipH="1" rot="10800000">
            <a:off x="739071" y="2474357"/>
            <a:ext cx="21120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6"/>
          <p:cNvCxnSpPr/>
          <p:nvPr/>
        </p:nvCxnSpPr>
        <p:spPr>
          <a:xfrm flipH="1" rot="10800000">
            <a:off x="5186271" y="2510432"/>
            <a:ext cx="21120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6"/>
          <p:cNvCxnSpPr/>
          <p:nvPr/>
        </p:nvCxnSpPr>
        <p:spPr>
          <a:xfrm flipH="1" rot="10800000">
            <a:off x="9650371" y="2510432"/>
            <a:ext cx="21120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6"/>
          <p:cNvCxnSpPr/>
          <p:nvPr/>
        </p:nvCxnSpPr>
        <p:spPr>
          <a:xfrm flipH="1" rot="10800000">
            <a:off x="722196" y="4470557"/>
            <a:ext cx="21120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6"/>
          <p:cNvCxnSpPr/>
          <p:nvPr/>
        </p:nvCxnSpPr>
        <p:spPr>
          <a:xfrm flipH="1" rot="10800000">
            <a:off x="5186271" y="4470557"/>
            <a:ext cx="21120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6"/>
          <p:cNvCxnSpPr/>
          <p:nvPr/>
        </p:nvCxnSpPr>
        <p:spPr>
          <a:xfrm flipH="1" rot="10800000">
            <a:off x="9650371" y="4506582"/>
            <a:ext cx="21120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6"/>
          <p:cNvCxnSpPr/>
          <p:nvPr/>
        </p:nvCxnSpPr>
        <p:spPr>
          <a:xfrm flipH="1" rot="10800000">
            <a:off x="722196" y="6456407"/>
            <a:ext cx="21120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/>
          <p:nvPr/>
        </p:nvSpPr>
        <p:spPr>
          <a:xfrm>
            <a:off x="396835" y="311825"/>
            <a:ext cx="11782425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46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Simplificando a Burocracia Fiscal</a:t>
            </a:r>
            <a:endParaRPr b="1" sz="4650">
              <a:solidFill>
                <a:srgbClr val="FF8AAF"/>
              </a:solidFill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t/>
            </a:r>
            <a:endParaRPr b="1" sz="4650">
              <a:solidFill>
                <a:srgbClr val="FF8AAF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212" name="Google Shape;212;p7"/>
          <p:cNvSpPr/>
          <p:nvPr/>
        </p:nvSpPr>
        <p:spPr>
          <a:xfrm>
            <a:off x="396822" y="1226100"/>
            <a:ext cx="52692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1400"/>
              <a:buFont typeface="Petrona"/>
              <a:buNone/>
            </a:pPr>
            <a:r>
              <a:rPr b="1" lang="en-US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Nossa solução muda como você lida com impostos.</a:t>
            </a:r>
            <a:endParaRPr b="1">
              <a:solidFill>
                <a:srgbClr val="FF8AAF"/>
              </a:solidFill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1400"/>
              <a:buFont typeface="Petrona"/>
              <a:buNone/>
            </a:pPr>
            <a:r>
              <a:t/>
            </a:r>
            <a:endParaRPr b="1">
              <a:solidFill>
                <a:srgbClr val="FF8AAF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213" name="Google Shape;213;p7"/>
          <p:cNvSpPr/>
          <p:nvPr/>
        </p:nvSpPr>
        <p:spPr>
          <a:xfrm>
            <a:off x="396835" y="1732717"/>
            <a:ext cx="1973104" cy="185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Petrona"/>
              <a:buNone/>
            </a:pPr>
            <a:r>
              <a:rPr b="1" lang="en-US" sz="115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⏱️</a:t>
            </a:r>
            <a:r>
              <a:rPr b="1" lang="en-US" sz="11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 Antes: O Processo Manual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7"/>
          <p:cNvSpPr/>
          <p:nvPr/>
        </p:nvSpPr>
        <p:spPr>
          <a:xfrm>
            <a:off x="396835" y="2032040"/>
            <a:ext cx="6780014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34290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Inter"/>
              <a:buChar char="•"/>
            </a:pPr>
            <a:r>
              <a:rPr b="1" lang="en-US" sz="10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12 minutos</a:t>
            </a:r>
            <a:r>
              <a:rPr lang="en-US" sz="10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por nota fiscal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7"/>
          <p:cNvSpPr/>
          <p:nvPr/>
        </p:nvSpPr>
        <p:spPr>
          <a:xfrm>
            <a:off x="396835" y="2253139"/>
            <a:ext cx="6780014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34290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Inter"/>
              <a:buChar char="•"/>
            </a:pPr>
            <a:r>
              <a:rPr lang="en-US" sz="10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Alto risco de erro humano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7"/>
          <p:cNvSpPr/>
          <p:nvPr/>
        </p:nvSpPr>
        <p:spPr>
          <a:xfrm>
            <a:off x="396835" y="2474238"/>
            <a:ext cx="6780014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34290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Inter"/>
              <a:buChar char="•"/>
            </a:pPr>
            <a:r>
              <a:rPr lang="en-US" sz="10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Retrabalho constante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7"/>
          <p:cNvSpPr/>
          <p:nvPr/>
        </p:nvSpPr>
        <p:spPr>
          <a:xfrm>
            <a:off x="396835" y="2695337"/>
            <a:ext cx="6780014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34290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Inter"/>
              <a:buChar char="•"/>
            </a:pPr>
            <a:r>
              <a:rPr lang="en-US" sz="10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Dificuldade de auditoria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8" name="Google Shape;218;p7"/>
          <p:cNvPicPr preferRelativeResize="0"/>
          <p:nvPr/>
        </p:nvPicPr>
        <p:blipFill rotWithShape="1">
          <a:blip r:embed="rId3">
            <a:alphaModFix/>
          </a:blip>
          <a:srcRect b="6725" l="0" r="0" t="43838"/>
          <a:stretch/>
        </p:blipFill>
        <p:spPr>
          <a:xfrm>
            <a:off x="389215" y="3352919"/>
            <a:ext cx="6780014" cy="335183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7"/>
          <p:cNvSpPr/>
          <p:nvPr/>
        </p:nvSpPr>
        <p:spPr>
          <a:xfrm>
            <a:off x="7461171" y="1732717"/>
            <a:ext cx="2301002" cy="185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Petrona"/>
              <a:buNone/>
            </a:pPr>
            <a:r>
              <a:rPr b="1" lang="en-US" sz="115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✨</a:t>
            </a:r>
            <a:r>
              <a:rPr b="1" lang="en-US" sz="11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 Depois: Automação Inteligente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7"/>
          <p:cNvSpPr/>
          <p:nvPr/>
        </p:nvSpPr>
        <p:spPr>
          <a:xfrm>
            <a:off x="7461171" y="2032040"/>
            <a:ext cx="6780014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34290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Inter"/>
              <a:buChar char="•"/>
            </a:pPr>
            <a:r>
              <a:rPr b="1" lang="en-US" sz="10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Menos de 1 minuto</a:t>
            </a:r>
            <a:r>
              <a:rPr lang="en-US" sz="10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de processamento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7"/>
          <p:cNvSpPr/>
          <p:nvPr/>
        </p:nvSpPr>
        <p:spPr>
          <a:xfrm>
            <a:off x="7461171" y="2253139"/>
            <a:ext cx="6780014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34290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Inter"/>
              <a:buChar char="•"/>
            </a:pPr>
            <a:r>
              <a:rPr lang="en-US" sz="10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Precisão de 99% com IA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7"/>
          <p:cNvSpPr/>
          <p:nvPr/>
        </p:nvSpPr>
        <p:spPr>
          <a:xfrm>
            <a:off x="7461171" y="2474238"/>
            <a:ext cx="6780014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34290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Inter"/>
              <a:buChar char="•"/>
            </a:pPr>
            <a:r>
              <a:rPr lang="en-US" sz="10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Auditoria automática e rastreável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7"/>
          <p:cNvSpPr/>
          <p:nvPr/>
        </p:nvSpPr>
        <p:spPr>
          <a:xfrm>
            <a:off x="7461171" y="2695337"/>
            <a:ext cx="6780014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34290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Inter"/>
              <a:buChar char="•"/>
            </a:pPr>
            <a:r>
              <a:rPr lang="en-US" sz="10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Democratização do conhecimento fiscal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4" name="Google Shape;224;p7"/>
          <p:cNvPicPr preferRelativeResize="0"/>
          <p:nvPr/>
        </p:nvPicPr>
        <p:blipFill rotWithShape="1">
          <a:blip r:embed="rId4">
            <a:alphaModFix/>
          </a:blip>
          <a:srcRect b="9987" l="0" r="0" t="40576"/>
          <a:stretch/>
        </p:blipFill>
        <p:spPr>
          <a:xfrm>
            <a:off x="7332464" y="3338335"/>
            <a:ext cx="6780014" cy="33518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7"/>
          <p:cNvSpPr/>
          <p:nvPr/>
        </p:nvSpPr>
        <p:spPr>
          <a:xfrm>
            <a:off x="389215" y="6959784"/>
            <a:ext cx="4536638" cy="714613"/>
          </a:xfrm>
          <a:prstGeom prst="roundRect">
            <a:avLst>
              <a:gd fmla="val 6666" name="adj"/>
            </a:avLst>
          </a:prstGeom>
          <a:solidFill>
            <a:srgbClr val="876CD4"/>
          </a:solidFill>
          <a:ln cap="flat" cmpd="sng" w="9525">
            <a:solidFill>
              <a:srgbClr val="A085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"/>
          <p:cNvSpPr/>
          <p:nvPr/>
        </p:nvSpPr>
        <p:spPr>
          <a:xfrm>
            <a:off x="510174" y="7080750"/>
            <a:ext cx="2515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etrona"/>
              <a:buNone/>
            </a:pPr>
            <a:r>
              <a:rPr b="1" lang="en-US" sz="1400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90% de Redução no Tempo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7"/>
          <p:cNvSpPr/>
          <p:nvPr/>
        </p:nvSpPr>
        <p:spPr>
          <a:xfrm>
            <a:off x="510183" y="7371978"/>
            <a:ext cx="4294703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"/>
              <a:buFont typeface="Inter"/>
              <a:buNone/>
            </a:pPr>
            <a:r>
              <a:rPr lang="en-US" sz="8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Eficiência que libera profissionais para atividades estratégicas</a:t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7"/>
          <p:cNvSpPr/>
          <p:nvPr/>
        </p:nvSpPr>
        <p:spPr>
          <a:xfrm>
            <a:off x="5039201" y="6959784"/>
            <a:ext cx="4536638" cy="714613"/>
          </a:xfrm>
          <a:prstGeom prst="roundRect">
            <a:avLst>
              <a:gd fmla="val 6666" name="adj"/>
            </a:avLst>
          </a:prstGeom>
          <a:solidFill>
            <a:srgbClr val="D783D8"/>
          </a:solidFill>
          <a:ln cap="flat" cmpd="sng" w="9525">
            <a:solidFill>
              <a:srgbClr val="BD6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7"/>
          <p:cNvSpPr/>
          <p:nvPr/>
        </p:nvSpPr>
        <p:spPr>
          <a:xfrm>
            <a:off x="5160169" y="7080752"/>
            <a:ext cx="1786176" cy="223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trona"/>
              <a:buNone/>
            </a:pPr>
            <a:r>
              <a:rPr b="1" lang="en-US" sz="140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Eliminação de Erros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7"/>
          <p:cNvSpPr/>
          <p:nvPr/>
        </p:nvSpPr>
        <p:spPr>
          <a:xfrm>
            <a:off x="5160169" y="7371978"/>
            <a:ext cx="4294703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Inter"/>
              <a:buNone/>
            </a:pPr>
            <a:r>
              <a:rPr lang="en-US" sz="8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Precisão que protege contra multas e inconsistências fiscais</a:t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7"/>
          <p:cNvSpPr/>
          <p:nvPr/>
        </p:nvSpPr>
        <p:spPr>
          <a:xfrm>
            <a:off x="9689187" y="6959784"/>
            <a:ext cx="4536638" cy="714613"/>
          </a:xfrm>
          <a:prstGeom prst="roundRect">
            <a:avLst>
              <a:gd fmla="val 6666" name="adj"/>
            </a:avLst>
          </a:prstGeom>
          <a:solidFill>
            <a:srgbClr val="FF90A5"/>
          </a:solidFill>
          <a:ln cap="flat" cmpd="sng" w="9525">
            <a:solidFill>
              <a:srgbClr val="E5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7"/>
          <p:cNvSpPr/>
          <p:nvPr/>
        </p:nvSpPr>
        <p:spPr>
          <a:xfrm>
            <a:off x="9810155" y="7080752"/>
            <a:ext cx="1786176" cy="223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trona"/>
              <a:buNone/>
            </a:pPr>
            <a:r>
              <a:rPr b="1" lang="en-US" sz="140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Acesso Democrático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"/>
          <p:cNvSpPr/>
          <p:nvPr/>
        </p:nvSpPr>
        <p:spPr>
          <a:xfrm>
            <a:off x="9810155" y="7371978"/>
            <a:ext cx="4294703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Inter"/>
              <a:buNone/>
            </a:pPr>
            <a:r>
              <a:rPr lang="en-US" sz="8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Tecnologia de ponta acessível para todos os profissionais</a:t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"/>
          <p:cNvSpPr/>
          <p:nvPr/>
        </p:nvSpPr>
        <p:spPr>
          <a:xfrm>
            <a:off x="12812358" y="7712350"/>
            <a:ext cx="1710466" cy="434578"/>
          </a:xfrm>
          <a:prstGeom prst="rect">
            <a:avLst/>
          </a:prstGeom>
          <a:solidFill>
            <a:srgbClr val="0C0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0" name="Google Shape;24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8"/>
          <p:cNvSpPr/>
          <p:nvPr/>
        </p:nvSpPr>
        <p:spPr>
          <a:xfrm>
            <a:off x="6070521" y="1064419"/>
            <a:ext cx="6071116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3400"/>
              <a:buFont typeface="Petrona"/>
              <a:buNone/>
            </a:pPr>
            <a:r>
              <a:rPr b="1" lang="en-US" sz="34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A Equipe por Trás da Inovação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6070521" y="1678781"/>
            <a:ext cx="37468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1700"/>
              <a:buFont typeface="Petrona"/>
              <a:buNone/>
            </a:pPr>
            <a:r>
              <a:rPr b="1" lang="en-US" sz="17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Visão estratégica e excelência técnica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8"/>
          <p:cNvSpPr/>
          <p:nvPr/>
        </p:nvSpPr>
        <p:spPr>
          <a:xfrm>
            <a:off x="6070521" y="2390537"/>
            <a:ext cx="3784283" cy="3222903"/>
          </a:xfrm>
          <a:prstGeom prst="roundRect">
            <a:avLst>
              <a:gd fmla="val 2175" name="adj"/>
            </a:avLst>
          </a:prstGeom>
          <a:solidFill>
            <a:srgbClr val="0C0524">
              <a:alpha val="94901"/>
            </a:srgbClr>
          </a:solidFill>
          <a:ln cap="flat" cmpd="sng" w="22850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8"/>
          <p:cNvSpPr/>
          <p:nvPr/>
        </p:nvSpPr>
        <p:spPr>
          <a:xfrm>
            <a:off x="6093381" y="2413397"/>
            <a:ext cx="667583" cy="3177183"/>
          </a:xfrm>
          <a:prstGeom prst="roundRect">
            <a:avLst>
              <a:gd fmla="val 6391" name="adj"/>
            </a:avLst>
          </a:prstGeom>
          <a:solidFill>
            <a:srgbClr val="2F1D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5" name="Google Shape;24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8168" y="3876794"/>
            <a:ext cx="250269" cy="25026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8"/>
          <p:cNvSpPr/>
          <p:nvPr/>
        </p:nvSpPr>
        <p:spPr>
          <a:xfrm>
            <a:off x="6927771" y="2580203"/>
            <a:ext cx="2737366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50"/>
              <a:buFont typeface="Petrona"/>
              <a:buNone/>
            </a:pPr>
            <a:r>
              <a:rPr b="1" lang="en-US" sz="20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Alice Macedo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6927771" y="3404235"/>
            <a:ext cx="2737366" cy="534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Inter"/>
              <a:buNone/>
            </a:pPr>
            <a:r>
              <a:rPr b="1" lang="en-US" sz="13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Especialista Fiscal e Estratégica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"/>
          <p:cNvSpPr/>
          <p:nvPr/>
        </p:nvSpPr>
        <p:spPr>
          <a:xfrm>
            <a:off x="6927775" y="3911725"/>
            <a:ext cx="28896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Inter"/>
              <a:buNone/>
            </a:pPr>
            <a:r>
              <a:rPr lang="en-US" sz="12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Responsável pela arquitetura estratégica do AutonoMeta e pela integração da inteligência fiscal ao negócio. Atua na análise de processos e na inovação em automação tributária.</a:t>
            </a:r>
            <a:endParaRPr sz="1200"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9" name="Google Shape;249;p8"/>
          <p:cNvSpPr/>
          <p:nvPr/>
        </p:nvSpPr>
        <p:spPr>
          <a:xfrm>
            <a:off x="10269617" y="2390537"/>
            <a:ext cx="3784283" cy="3161348"/>
          </a:xfrm>
          <a:prstGeom prst="roundRect">
            <a:avLst>
              <a:gd fmla="val 2217" name="adj"/>
            </a:avLst>
          </a:prstGeom>
          <a:solidFill>
            <a:srgbClr val="0C0524">
              <a:alpha val="94901"/>
            </a:srgbClr>
          </a:solidFill>
          <a:ln cap="flat" cmpd="sng" w="22850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8"/>
          <p:cNvSpPr/>
          <p:nvPr/>
        </p:nvSpPr>
        <p:spPr>
          <a:xfrm>
            <a:off x="10292477" y="2413397"/>
            <a:ext cx="667583" cy="3115628"/>
          </a:xfrm>
          <a:prstGeom prst="roundRect">
            <a:avLst>
              <a:gd fmla="val 6391" name="adj"/>
            </a:avLst>
          </a:prstGeom>
          <a:solidFill>
            <a:srgbClr val="2F1D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1" name="Google Shape;25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97264" y="3846076"/>
            <a:ext cx="250269" cy="25026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8"/>
          <p:cNvSpPr/>
          <p:nvPr/>
        </p:nvSpPr>
        <p:spPr>
          <a:xfrm>
            <a:off x="11126867" y="2580203"/>
            <a:ext cx="2628543" cy="3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50"/>
              <a:buFont typeface="Petrona"/>
              <a:buNone/>
            </a:pPr>
            <a:r>
              <a:rPr b="1" lang="en-US" sz="20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David Parede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1126867" y="3075623"/>
            <a:ext cx="2737366" cy="534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Inter"/>
              <a:buNone/>
            </a:pPr>
            <a:r>
              <a:rPr b="1" lang="en-US" sz="13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Diretoria de Tecnologia </a:t>
            </a:r>
            <a:r>
              <a:rPr b="1" lang="en-US" sz="13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 Arquiteto Técnico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8"/>
          <p:cNvSpPr/>
          <p:nvPr/>
        </p:nvSpPr>
        <p:spPr>
          <a:xfrm>
            <a:off x="11126875" y="3925572"/>
            <a:ext cx="2919300" cy="16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Inter"/>
              <a:buNone/>
            </a:pPr>
            <a:r>
              <a:rPr lang="en-US" sz="13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Líder técnico do projeto, com foco em LangChain, LLMs e automação inteligente. Responsável pela estrutura tecnológica e evolução contínua da IA do AutonoMeta.</a:t>
            </a:r>
            <a:endParaRPr sz="1300"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5" name="Google Shape;255;p8"/>
          <p:cNvSpPr/>
          <p:nvPr/>
        </p:nvSpPr>
        <p:spPr>
          <a:xfrm>
            <a:off x="6320790" y="6176367"/>
            <a:ext cx="7725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Inter"/>
              <a:buNone/>
            </a:pPr>
            <a:r>
              <a:rPr lang="en-US" sz="13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 união entre </a:t>
            </a:r>
            <a:r>
              <a:rPr b="1" lang="en-US" sz="1300">
                <a:solidFill>
                  <a:srgbClr val="876CD4"/>
                </a:solidFill>
                <a:latin typeface="Inter"/>
                <a:ea typeface="Inter"/>
                <a:cs typeface="Inter"/>
                <a:sym typeface="Inter"/>
              </a:rPr>
              <a:t>visão estratégica</a:t>
            </a:r>
            <a:r>
              <a:rPr lang="en-US" sz="13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b="1" lang="en-US" sz="1300">
                <a:solidFill>
                  <a:srgbClr val="D783D8"/>
                </a:solidFill>
                <a:latin typeface="Inter"/>
                <a:ea typeface="Inter"/>
                <a:cs typeface="Inter"/>
                <a:sym typeface="Inter"/>
              </a:rPr>
              <a:t>conhecimento técnico profundo</a:t>
            </a:r>
            <a:r>
              <a:rPr lang="en-US" sz="13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permite ao AutonoMeta não apenas resolver problemas atuais, </a:t>
            </a:r>
            <a:r>
              <a:rPr lang="en-US" sz="13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mas antecipar as necessidades futuras do mercado fiscal brasileiro.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8"/>
          <p:cNvSpPr/>
          <p:nvPr/>
        </p:nvSpPr>
        <p:spPr>
          <a:xfrm>
            <a:off x="6070521" y="5988725"/>
            <a:ext cx="22860" cy="1176457"/>
          </a:xfrm>
          <a:prstGeom prst="rect">
            <a:avLst/>
          </a:prstGeom>
          <a:solidFill>
            <a:srgbClr val="876C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8"/>
          <p:cNvSpPr/>
          <p:nvPr/>
        </p:nvSpPr>
        <p:spPr>
          <a:xfrm>
            <a:off x="12812358" y="7712350"/>
            <a:ext cx="1710466" cy="434578"/>
          </a:xfrm>
          <a:prstGeom prst="rect">
            <a:avLst/>
          </a:prstGeom>
          <a:solidFill>
            <a:srgbClr val="0C0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3" name="Google Shape;2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9"/>
          <p:cNvSpPr/>
          <p:nvPr/>
        </p:nvSpPr>
        <p:spPr>
          <a:xfrm>
            <a:off x="5961936" y="482084"/>
            <a:ext cx="5747266" cy="445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800"/>
              <a:buFont typeface="Petrona"/>
              <a:buNone/>
            </a:pPr>
            <a:r>
              <a:rPr b="1" lang="en-US" sz="28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Roadmap: O Futuro do AutonoMeta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9"/>
          <p:cNvSpPr/>
          <p:nvPr/>
        </p:nvSpPr>
        <p:spPr>
          <a:xfrm>
            <a:off x="5961936" y="982266"/>
            <a:ext cx="3515916" cy="222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1400"/>
              <a:buFont typeface="Petrona"/>
              <a:buNone/>
            </a:pPr>
            <a:r>
              <a:rPr b="1" lang="en-US" sz="14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Evolução contínua rumo à excelência fiscal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9"/>
          <p:cNvSpPr/>
          <p:nvPr/>
        </p:nvSpPr>
        <p:spPr>
          <a:xfrm>
            <a:off x="6114693" y="1408867"/>
            <a:ext cx="15240" cy="3740110"/>
          </a:xfrm>
          <a:prstGeom prst="roundRect">
            <a:avLst>
              <a:gd fmla="val 374478" name="adj"/>
            </a:avLst>
          </a:prstGeom>
          <a:solidFill>
            <a:srgbClr val="4836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9"/>
          <p:cNvSpPr/>
          <p:nvPr/>
        </p:nvSpPr>
        <p:spPr>
          <a:xfrm>
            <a:off x="6252270" y="1554004"/>
            <a:ext cx="407551" cy="15240"/>
          </a:xfrm>
          <a:prstGeom prst="roundRect">
            <a:avLst>
              <a:gd fmla="val 374478" name="adj"/>
            </a:avLst>
          </a:prstGeom>
          <a:solidFill>
            <a:srgbClr val="4836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9"/>
          <p:cNvSpPr/>
          <p:nvPr/>
        </p:nvSpPr>
        <p:spPr>
          <a:xfrm>
            <a:off x="5961876" y="1408867"/>
            <a:ext cx="305633" cy="305633"/>
          </a:xfrm>
          <a:prstGeom prst="roundRect">
            <a:avLst>
              <a:gd fmla="val 18673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9"/>
          <p:cNvSpPr/>
          <p:nvPr/>
        </p:nvSpPr>
        <p:spPr>
          <a:xfrm>
            <a:off x="6007656" y="1427917"/>
            <a:ext cx="213955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Petrona"/>
              <a:buNone/>
            </a:pPr>
            <a:r>
              <a:rPr b="1" lang="en-US" sz="16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9"/>
          <p:cNvSpPr/>
          <p:nvPr/>
        </p:nvSpPr>
        <p:spPr>
          <a:xfrm>
            <a:off x="6794183" y="1455539"/>
            <a:ext cx="2829163" cy="222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Petrona"/>
              <a:buNone/>
            </a:pPr>
            <a:r>
              <a:rPr b="1" lang="en-US" sz="14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Q1 2025: Validação em Tempo Real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9"/>
          <p:cNvSpPr/>
          <p:nvPr/>
        </p:nvSpPr>
        <p:spPr>
          <a:xfrm>
            <a:off x="6794183" y="1759863"/>
            <a:ext cx="7360682" cy="434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Inter"/>
              <a:buNone/>
            </a:pPr>
            <a:r>
              <a:rPr lang="en-US" sz="10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Integração direta com APIs da SEFAZ para validação instantânea de notas fiscais e consulta de situação cadastral de empresas.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9"/>
          <p:cNvSpPr/>
          <p:nvPr/>
        </p:nvSpPr>
        <p:spPr>
          <a:xfrm>
            <a:off x="6252270" y="2611279"/>
            <a:ext cx="407551" cy="15240"/>
          </a:xfrm>
          <a:prstGeom prst="roundRect">
            <a:avLst>
              <a:gd fmla="val 374478" name="adj"/>
            </a:avLst>
          </a:prstGeom>
          <a:solidFill>
            <a:srgbClr val="4836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9"/>
          <p:cNvSpPr/>
          <p:nvPr/>
        </p:nvSpPr>
        <p:spPr>
          <a:xfrm>
            <a:off x="5961876" y="2466142"/>
            <a:ext cx="305633" cy="305633"/>
          </a:xfrm>
          <a:prstGeom prst="roundRect">
            <a:avLst>
              <a:gd fmla="val 18673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9"/>
          <p:cNvSpPr/>
          <p:nvPr/>
        </p:nvSpPr>
        <p:spPr>
          <a:xfrm>
            <a:off x="6007656" y="2485192"/>
            <a:ext cx="213955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Petrona"/>
              <a:buNone/>
            </a:pPr>
            <a:r>
              <a:rPr b="1" lang="en-US" sz="16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/>
          <p:nvPr/>
        </p:nvSpPr>
        <p:spPr>
          <a:xfrm>
            <a:off x="6794183" y="2512814"/>
            <a:ext cx="2863810" cy="222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Petrona"/>
              <a:buNone/>
            </a:pPr>
            <a:r>
              <a:rPr b="1" lang="en-US" sz="14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Q2 2025: Assistente Fiscal Proativo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9"/>
          <p:cNvSpPr/>
          <p:nvPr/>
        </p:nvSpPr>
        <p:spPr>
          <a:xfrm>
            <a:off x="6794183" y="2817138"/>
            <a:ext cx="7360682" cy="434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Inter"/>
              <a:buNone/>
            </a:pPr>
            <a:r>
              <a:rPr lang="en-US" sz="10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Evolução do chatbot para um assistente que identifica inconsistências, sugere otimizações tributárias e alerta sobre prazos fiscais.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9"/>
          <p:cNvSpPr/>
          <p:nvPr/>
        </p:nvSpPr>
        <p:spPr>
          <a:xfrm>
            <a:off x="6252270" y="3668554"/>
            <a:ext cx="407551" cy="15240"/>
          </a:xfrm>
          <a:prstGeom prst="roundRect">
            <a:avLst>
              <a:gd fmla="val 374478" name="adj"/>
            </a:avLst>
          </a:prstGeom>
          <a:solidFill>
            <a:srgbClr val="4836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9"/>
          <p:cNvSpPr/>
          <p:nvPr/>
        </p:nvSpPr>
        <p:spPr>
          <a:xfrm>
            <a:off x="5961876" y="3523417"/>
            <a:ext cx="305633" cy="305633"/>
          </a:xfrm>
          <a:prstGeom prst="roundRect">
            <a:avLst>
              <a:gd fmla="val 18673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9"/>
          <p:cNvSpPr/>
          <p:nvPr/>
        </p:nvSpPr>
        <p:spPr>
          <a:xfrm>
            <a:off x="6007656" y="3542467"/>
            <a:ext cx="213955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Petrona"/>
              <a:buNone/>
            </a:pPr>
            <a:r>
              <a:rPr b="1" lang="en-US" sz="16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6794183" y="3570089"/>
            <a:ext cx="2019300" cy="222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Petrona"/>
              <a:buNone/>
            </a:pPr>
            <a:r>
              <a:rPr b="1" lang="en-US" sz="14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Q3 2025: Integração ERP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9"/>
          <p:cNvSpPr/>
          <p:nvPr/>
        </p:nvSpPr>
        <p:spPr>
          <a:xfrm>
            <a:off x="6794183" y="3874413"/>
            <a:ext cx="7360682" cy="434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Inter"/>
              <a:buNone/>
            </a:pPr>
            <a:r>
              <a:rPr lang="en-US" sz="10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Conectores nativos para principais ERPs do mercado, permitindo sincronização bidirecional de dados fiscais e contábeis.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9"/>
          <p:cNvSpPr/>
          <p:nvPr/>
        </p:nvSpPr>
        <p:spPr>
          <a:xfrm>
            <a:off x="6252270" y="4725829"/>
            <a:ext cx="407551" cy="15240"/>
          </a:xfrm>
          <a:prstGeom prst="roundRect">
            <a:avLst>
              <a:gd fmla="val 374478" name="adj"/>
            </a:avLst>
          </a:prstGeom>
          <a:solidFill>
            <a:srgbClr val="4836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9"/>
          <p:cNvSpPr/>
          <p:nvPr/>
        </p:nvSpPr>
        <p:spPr>
          <a:xfrm>
            <a:off x="5961876" y="4580692"/>
            <a:ext cx="305633" cy="305633"/>
          </a:xfrm>
          <a:prstGeom prst="roundRect">
            <a:avLst>
              <a:gd fmla="val 18673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9"/>
          <p:cNvSpPr/>
          <p:nvPr/>
        </p:nvSpPr>
        <p:spPr>
          <a:xfrm>
            <a:off x="6007656" y="4599742"/>
            <a:ext cx="213955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Petrona"/>
              <a:buNone/>
            </a:pPr>
            <a:r>
              <a:rPr b="1" lang="en-US" sz="16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9"/>
          <p:cNvSpPr/>
          <p:nvPr/>
        </p:nvSpPr>
        <p:spPr>
          <a:xfrm>
            <a:off x="6794183" y="4627364"/>
            <a:ext cx="2522815" cy="222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Petrona"/>
              <a:buNone/>
            </a:pPr>
            <a:r>
              <a:rPr b="1" lang="en-US" sz="14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Q4 2025: Relatórios Avançados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9"/>
          <p:cNvSpPr/>
          <p:nvPr/>
        </p:nvSpPr>
        <p:spPr>
          <a:xfrm>
            <a:off x="6794183" y="4931688"/>
            <a:ext cx="7360682" cy="217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Inter"/>
              <a:buNone/>
            </a:pPr>
            <a:r>
              <a:rPr lang="en-US" sz="10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Geração automática de DRE, análises de lucratividade por produto e dashboards executivos com insights de IA.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87" name="Google Shape;28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1936" y="5301734"/>
            <a:ext cx="679371" cy="81522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9"/>
          <p:cNvSpPr/>
          <p:nvPr/>
        </p:nvSpPr>
        <p:spPr>
          <a:xfrm>
            <a:off x="6777157" y="5437584"/>
            <a:ext cx="1783437" cy="222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Petrona"/>
              <a:buNone/>
            </a:pPr>
            <a:r>
              <a:rPr b="1" lang="en-US" sz="14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Conformidade Total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89" name="Google Shape;28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1936" y="6116955"/>
            <a:ext cx="679371" cy="81522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9"/>
          <p:cNvSpPr/>
          <p:nvPr/>
        </p:nvSpPr>
        <p:spPr>
          <a:xfrm>
            <a:off x="6777157" y="6252805"/>
            <a:ext cx="1783437" cy="222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Petrona"/>
              <a:buNone/>
            </a:pPr>
            <a:r>
              <a:rPr b="1" lang="en-US" sz="14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Velocidade Máxima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1" name="Google Shape;29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61936" y="6932176"/>
            <a:ext cx="679371" cy="81522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9"/>
          <p:cNvSpPr/>
          <p:nvPr/>
        </p:nvSpPr>
        <p:spPr>
          <a:xfrm>
            <a:off x="6777157" y="7068026"/>
            <a:ext cx="1783437" cy="222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Petrona"/>
              <a:buNone/>
            </a:pPr>
            <a:r>
              <a:rPr b="1" lang="en-US" sz="14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Inteligência Preditiva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9"/>
          <p:cNvSpPr/>
          <p:nvPr/>
        </p:nvSpPr>
        <p:spPr>
          <a:xfrm>
            <a:off x="12812358" y="7712350"/>
            <a:ext cx="1710466" cy="434578"/>
          </a:xfrm>
          <a:prstGeom prst="rect">
            <a:avLst/>
          </a:prstGeom>
          <a:solidFill>
            <a:srgbClr val="0C0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2025-11-02T02:47:11Z</dcterms:created>
</cp:coreProperties>
</file>